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04" r:id="rId9"/>
    <p:sldId id="283" r:id="rId10"/>
    <p:sldId id="277" r:id="rId11"/>
    <p:sldId id="278" r:id="rId12"/>
    <p:sldId id="279" r:id="rId13"/>
    <p:sldId id="292" r:id="rId14"/>
    <p:sldId id="305" r:id="rId15"/>
    <p:sldId id="293" r:id="rId16"/>
    <p:sldId id="294" r:id="rId17"/>
    <p:sldId id="306" r:id="rId18"/>
    <p:sldId id="295" r:id="rId19"/>
    <p:sldId id="296" r:id="rId20"/>
    <p:sldId id="297" r:id="rId21"/>
    <p:sldId id="298" r:id="rId22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4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60"/>
    <p:restoredTop sz="50000"/>
  </p:normalViewPr>
  <p:slideViewPr>
    <p:cSldViewPr>
      <p:cViewPr varScale="1">
        <p:scale>
          <a:sx n="83" d="100"/>
          <a:sy n="83" d="100"/>
        </p:scale>
        <p:origin x="208" y="1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92FE-2AAC-49F6-A7DD-F9CC509AEF8D}" type="datetimeFigureOut">
              <a:rPr lang="zh-CN" altLang="en-US" smtClean="0"/>
              <a:pPr/>
              <a:t>2017/11/16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43763-ED0B-44BF-9A4C-C28A116D710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5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3763-ED0B-44BF-9A4C-C28A116D710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8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141323"/>
            <a:ext cx="3375660" cy="274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515" y="266303"/>
            <a:ext cx="9054465" cy="458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41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50" y="250012"/>
            <a:ext cx="313689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798" y="1271778"/>
            <a:ext cx="8096402" cy="225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11/16/17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91490" y="173736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CC67028-8241-4B28-AEF8-9A1026987F60}"/>
              </a:ext>
            </a:extLst>
          </p:cNvPr>
          <p:cNvSpPr/>
          <p:nvPr/>
        </p:nvSpPr>
        <p:spPr>
          <a:xfrm>
            <a:off x="520812" y="413921"/>
            <a:ext cx="38856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Textual analysis of </a:t>
            </a:r>
            <a:r>
              <a:rPr lang="en-US" sz="4000" b="1" dirty="0" smtClean="0">
                <a:solidFill>
                  <a:schemeClr val="bg1"/>
                </a:solidFill>
              </a:rPr>
              <a:t>movie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reviews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5D02027-43AC-4B58-91EF-FAE382D6DC90}"/>
              </a:ext>
            </a:extLst>
          </p:cNvPr>
          <p:cNvSpPr/>
          <p:nvPr/>
        </p:nvSpPr>
        <p:spPr>
          <a:xfrm>
            <a:off x="535386" y="2038350"/>
            <a:ext cx="3644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</a:rPr>
              <a:t>Yixin</a:t>
            </a:r>
            <a:r>
              <a:rPr lang="en-US" altLang="zh-CN" sz="3200" b="1" dirty="0">
                <a:solidFill>
                  <a:schemeClr val="bg1"/>
                </a:solidFill>
              </a:rPr>
              <a:t> Luo    </a:t>
            </a:r>
          </a:p>
          <a:p>
            <a:pPr algn="ctr"/>
            <a:r>
              <a:rPr lang="en-US" altLang="zh-CN" sz="3200" b="1" dirty="0" err="1">
                <a:solidFill>
                  <a:schemeClr val="bg1"/>
                </a:solidFill>
              </a:rPr>
              <a:t>Dekun</a:t>
            </a:r>
            <a:r>
              <a:rPr lang="en-US" altLang="zh-CN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</a:rPr>
              <a:t>Geng</a:t>
            </a:r>
            <a:r>
              <a:rPr lang="en-US" altLang="zh-CN" sz="3200" b="1" dirty="0">
                <a:solidFill>
                  <a:schemeClr val="bg1"/>
                </a:solidFill>
              </a:rPr>
              <a:t>    </a:t>
            </a: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Haowen Zhu    </a:t>
            </a: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Yin Hang    </a:t>
            </a:r>
          </a:p>
          <a:p>
            <a:pPr algn="ctr"/>
            <a:r>
              <a:rPr lang="en-US" altLang="zh-CN" sz="3200" b="1" dirty="0" err="1" smtClean="0">
                <a:solidFill>
                  <a:schemeClr val="bg1"/>
                </a:solidFill>
              </a:rPr>
              <a:t>Weiqing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Li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03" y="1538258"/>
            <a:ext cx="4139952" cy="20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A2E5A-7983-489D-85D3-48701174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/>
              <a:t>Correlations of the data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83587B-8FF1-4B7E-8C14-B33F95FC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0" y="1428210"/>
            <a:ext cx="3333750" cy="3263504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en-US" altLang="zh-CN" sz="3200" dirty="0"/>
              <a:t>1. Correlation: Men versus women</a:t>
            </a:r>
          </a:p>
          <a:p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3200" dirty="0"/>
              <a:t>2.Conjecture for better prediction</a:t>
            </a:r>
          </a:p>
          <a:p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8864"/>
            <a:ext cx="4571000" cy="22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9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5CF4D-EAC7-437E-86C6-4C300BDA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248" y="209550"/>
            <a:ext cx="3136899" cy="697230"/>
          </a:xfrm>
        </p:spPr>
        <p:txBody>
          <a:bodyPr/>
          <a:lstStyle/>
          <a:p>
            <a:r>
              <a:rPr lang="en-US" altLang="zh-CN" dirty="0"/>
              <a:t>Scatter plot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AF9853-4188-4463-B7A4-909CDC99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3544445"/>
            <a:ext cx="2590800" cy="307777"/>
          </a:xfrm>
        </p:spPr>
        <p:txBody>
          <a:bodyPr/>
          <a:lstStyle/>
          <a:p>
            <a:r>
              <a:rPr lang="en-US" altLang="zh-CN" sz="2000" dirty="0"/>
              <a:t>rating for every movie</a:t>
            </a:r>
            <a:endParaRPr lang="zh-CN" altLang="en-US" sz="2000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95A0509-0112-4A1C-9CCD-CB266C721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2" y="1067730"/>
            <a:ext cx="3650296" cy="247835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1C0A6D5-6397-421F-976E-8B500CAD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96" y="1067730"/>
            <a:ext cx="3619814" cy="247671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11C48D7-BBB4-41FB-8724-8705E4F8A918}"/>
              </a:ext>
            </a:extLst>
          </p:cNvPr>
          <p:cNvSpPr txBox="1">
            <a:spLocks/>
          </p:cNvSpPr>
          <p:nvPr/>
        </p:nvSpPr>
        <p:spPr>
          <a:xfrm>
            <a:off x="5410200" y="3562350"/>
            <a:ext cx="25908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kern="0" dirty="0"/>
              <a:t>rating for movies </a:t>
            </a:r>
            <a:r>
              <a:rPr lang="en-US" altLang="zh-CN" sz="2000" dirty="0"/>
              <a:t>rated more than 200 times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84357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C17D5-1457-4700-8636-DFF8D1E8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09550"/>
            <a:ext cx="7848600" cy="553998"/>
          </a:xfrm>
        </p:spPr>
        <p:txBody>
          <a:bodyPr/>
          <a:lstStyle/>
          <a:p>
            <a:r>
              <a:rPr lang="en-US" altLang="zh-CN" sz="3600" dirty="0"/>
              <a:t>Conjecture for better prediction</a:t>
            </a:r>
            <a:endParaRPr lang="zh-CN" alt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BB63E8-DD1C-409F-8931-F23A57BFC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80109"/>
            <a:ext cx="2514600" cy="1292662"/>
          </a:xfrm>
        </p:spPr>
        <p:txBody>
          <a:bodyPr/>
          <a:lstStyle/>
          <a:p>
            <a:pPr algn="ctr"/>
            <a:r>
              <a:rPr lang="en-US" altLang="zh-CN" sz="2000" i="1" dirty="0"/>
              <a:t>correlation coefficient</a:t>
            </a:r>
            <a:r>
              <a:rPr lang="en-US" altLang="zh-CN" sz="2000" dirty="0"/>
              <a:t> for every movie</a:t>
            </a:r>
            <a:endParaRPr lang="zh-CN" altLang="en-US" sz="2000" dirty="0"/>
          </a:p>
          <a:p>
            <a:endParaRPr lang="zh-CN" altLang="en-US" sz="4400" dirty="0">
              <a:ea typeface="+mj-ea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75D4107-9395-4EDC-AAB0-8BB4BFCFA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6350"/>
            <a:ext cx="2723451" cy="1074487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063A8FC-C8DF-4217-A38E-351515A06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6350"/>
            <a:ext cx="2712812" cy="10744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5F8CF9A5-7DF3-4B2F-91F7-680E6F770942}"/>
              </a:ext>
            </a:extLst>
          </p:cNvPr>
          <p:cNvSpPr txBox="1">
            <a:spLocks/>
          </p:cNvSpPr>
          <p:nvPr/>
        </p:nvSpPr>
        <p:spPr>
          <a:xfrm>
            <a:off x="4899706" y="2380109"/>
            <a:ext cx="251460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i="1" kern="0" dirty="0"/>
              <a:t>correlation coefficient</a:t>
            </a:r>
            <a:r>
              <a:rPr lang="en-US" altLang="zh-CN" sz="2000" kern="0" dirty="0"/>
              <a:t> for movies </a:t>
            </a:r>
            <a:r>
              <a:rPr lang="en-US" altLang="zh-CN" sz="2000" dirty="0"/>
              <a:t>rated more than 200 times</a:t>
            </a:r>
            <a:endParaRPr lang="zh-CN" altLang="en-US" sz="2000" kern="0" dirty="0"/>
          </a:p>
          <a:p>
            <a:endParaRPr lang="zh-CN" altLang="en-US" sz="4400" kern="0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D0EC4FA-D27B-4A81-A075-7ABF12B42B8A}"/>
              </a:ext>
            </a:extLst>
          </p:cNvPr>
          <p:cNvSpPr/>
          <p:nvPr/>
        </p:nvSpPr>
        <p:spPr>
          <a:xfrm>
            <a:off x="1143000" y="3398515"/>
            <a:ext cx="670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The coefficient increases from 0.76319 to 0.918361 men and women more similar when they are rating for the movies with large ratings.</a:t>
            </a:r>
          </a:p>
        </p:txBody>
      </p:sp>
    </p:spTree>
    <p:extLst>
      <p:ext uri="{BB962C8B-B14F-4D97-AF65-F5344CB8AC3E}">
        <p14:creationId xmlns:p14="http://schemas.microsoft.com/office/powerpoint/2010/main" val="36099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A2E5A-7983-489D-85D3-48701174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 smtClean="0"/>
              <a:t>The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2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Dimension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Plot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83587B-8FF1-4B7E-8C14-B33F95FC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2080" y="1635646"/>
            <a:ext cx="3333750" cy="3263504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A weighted score</a:t>
            </a:r>
            <a:endParaRPr lang="en-US" altLang="zh-CN" sz="3200" b="1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3200" dirty="0" smtClean="0"/>
              <a:t>2. </a:t>
            </a:r>
            <a:r>
              <a:rPr lang="en-US" altLang="zh-CN" sz="2800" b="1" dirty="0" smtClean="0"/>
              <a:t>Use a SVM</a:t>
            </a:r>
            <a:endParaRPr lang="en-US" altLang="zh-CN" sz="2800" b="1" dirty="0" smtClean="0"/>
          </a:p>
          <a:p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6606"/>
            <a:ext cx="4860450" cy="24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1510"/>
            <a:ext cx="5976664" cy="4248472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86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5" y="261779"/>
            <a:ext cx="7632848" cy="430887"/>
          </a:xfrm>
        </p:spPr>
        <p:txBody>
          <a:bodyPr/>
          <a:lstStyle/>
          <a:p>
            <a:pPr algn="ctr"/>
            <a:r>
              <a:rPr lang="en-US" sz="2800" b="1" dirty="0" smtClean="0"/>
              <a:t>Weighted Score: Extract Words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5" y="843558"/>
            <a:ext cx="792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We use chi2 to select 40 best features and then choose 20 of them.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\displaystyle X^2(\docsetlabeled,\tc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90" y="3147814"/>
            <a:ext cx="3248000" cy="707321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55575" y="1995686"/>
            <a:ext cx="7488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statistics, the chi2 test is applied to test the independence of two events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169" y="4176266"/>
            <a:ext cx="7619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score can be used to select the </a:t>
            </a:r>
            <a:r>
              <a:rPr lang="en-US" sz="2400" dirty="0" err="1">
                <a:solidFill>
                  <a:schemeClr val="bg1"/>
                </a:solidFill>
              </a:rPr>
              <a:t>n_features</a:t>
            </a:r>
            <a:r>
              <a:rPr lang="en-US" sz="2400" dirty="0">
                <a:solidFill>
                  <a:schemeClr val="bg1"/>
                </a:solidFill>
              </a:rPr>
              <a:t> features </a:t>
            </a:r>
            <a:r>
              <a:rPr lang="en-US" sz="2400" dirty="0">
                <a:solidFill>
                  <a:schemeClr val="bg1"/>
                </a:solidFill>
              </a:rPr>
              <a:t>which are the most independent from other class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0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7494"/>
            <a:ext cx="7748736" cy="430887"/>
          </a:xfrm>
        </p:spPr>
        <p:txBody>
          <a:bodyPr/>
          <a:lstStyle/>
          <a:p>
            <a:pPr algn="ctr"/>
            <a:r>
              <a:rPr lang="en-US" sz="2800" b="1" dirty="0"/>
              <a:t>Weighted Score: Extract Words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5856" y="437195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 words selected by Chi2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08586"/>
              </p:ext>
            </p:extLst>
          </p:nvPr>
        </p:nvGraphicFramePr>
        <p:xfrm>
          <a:off x="662285" y="1163565"/>
          <a:ext cx="7842027" cy="274320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2158126"/>
                <a:gridCol w="1893065"/>
                <a:gridCol w="1893065"/>
                <a:gridCol w="1897771"/>
              </a:tblGrid>
              <a:tr h="0">
                <a:tc gridSpan="4">
                  <a:txBody>
                    <a:bodyPr/>
                    <a:lstStyle/>
                    <a:p>
                      <a:pPr marL="0" marR="0" algn="ctr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</a:rPr>
                        <a:t>Word</a:t>
                      </a:r>
                      <a:endParaRPr lang="en-US" sz="20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5105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american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family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overall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terrible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attempt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great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perfect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true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awful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hilarious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perfectly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unfortunately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bad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life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poor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war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boring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looks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reason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waste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brilliant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memorable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ridiculous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wasted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dull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mess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script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wonderful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effective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minute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stupid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world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excellent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nothing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subtle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worse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fails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oscar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supposed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worst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43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7494"/>
            <a:ext cx="7748736" cy="430887"/>
          </a:xfrm>
        </p:spPr>
        <p:txBody>
          <a:bodyPr/>
          <a:lstStyle/>
          <a:p>
            <a:pPr algn="ctr"/>
            <a:r>
              <a:rPr lang="en-US" sz="2800" b="1" dirty="0"/>
              <a:t>Weighted Score: Extract Words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458797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 words with subjectivity&gt;0.5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22733"/>
              </p:ext>
            </p:extLst>
          </p:nvPr>
        </p:nvGraphicFramePr>
        <p:xfrm>
          <a:off x="708930" y="721819"/>
          <a:ext cx="7842027" cy="389699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58126"/>
                <a:gridCol w="1893065"/>
                <a:gridCol w="1893065"/>
                <a:gridCol w="1897771"/>
              </a:tblGrid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word     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POS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polarity 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subjectivity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awful     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-1.0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bad 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-0.6999999999999998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0.6666666666666666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boring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-1.0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brilliant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0.9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effective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0.6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0.8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excellent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great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0.8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0.75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hilarious   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0.5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memorable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0.5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perfect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205105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perfectly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RB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poor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-0.4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0.6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ridiculous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-0.3333333333333333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stupid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-0.7999999999999999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terrible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-1.0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true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JJ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0.35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0.65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unfortunately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RB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-0.5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wonderful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 NN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  <a:tr h="46888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worse     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JJR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-0.4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0.6         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worst     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JJS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-1.0 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1.0         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33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783704" y="208523"/>
            <a:ext cx="774873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sz="2800" b="1" kern="0" dirty="0" smtClean="0"/>
              <a:t>Weighted Score: How to calculate</a:t>
            </a:r>
            <a:endParaRPr 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114800" y="211551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E132CC39-1EA8-8B42-A0FC-8A40B5ADE484}" type="mathplaceholder">
                        <a:rPr lang="en-US" i="1" smtClean="0">
                          <a:latin typeface="Cambria Math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115518"/>
                <a:ext cx="20165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23" t="-146667" r="-2719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75856" y="989661"/>
            <a:ext cx="774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score =  count of the word * subjectivity of the word * polarity of the word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04" y="1836862"/>
            <a:ext cx="3960440" cy="307729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993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578" y="195486"/>
            <a:ext cx="5096841" cy="677108"/>
          </a:xfrm>
        </p:spPr>
        <p:txBody>
          <a:bodyPr/>
          <a:lstStyle/>
          <a:p>
            <a:pPr algn="ctr"/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474" y="1059582"/>
            <a:ext cx="807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Based on the </a:t>
            </a:r>
            <a:r>
              <a:rPr lang="en-US" sz="1600" dirty="0" err="1" smtClean="0">
                <a:solidFill>
                  <a:schemeClr val="bg1"/>
                </a:solidFill>
              </a:rPr>
              <a:t>Tfdif</a:t>
            </a:r>
            <a:r>
              <a:rPr lang="en-US" sz="1600" dirty="0" smtClean="0">
                <a:solidFill>
                  <a:schemeClr val="bg1"/>
                </a:solidFill>
              </a:rPr>
              <a:t> / With </a:t>
            </a:r>
            <a:r>
              <a:rPr lang="en-US" sz="1600" dirty="0" err="1" smtClean="0">
                <a:solidFill>
                  <a:schemeClr val="bg1"/>
                </a:solidFill>
              </a:rPr>
              <a:t>stopwords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Use confidence score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45" y="1707654"/>
            <a:ext cx="4497705" cy="317119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2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>
              <a:lum bright="-29000" contrast="-37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824" y="267494"/>
            <a:ext cx="28269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929058" y="1440942"/>
            <a:ext cx="5143536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i="1" dirty="0">
                <a:solidFill>
                  <a:schemeClr val="bg1"/>
                </a:solidFill>
              </a:rPr>
              <a:t>Analyze</a:t>
            </a:r>
            <a:r>
              <a:rPr lang="en-US" altLang="zh-CN" sz="2400" dirty="0">
                <a:solidFill>
                  <a:schemeClr val="bg1"/>
                </a:solidFill>
              </a:rPr>
              <a:t> the dataset obtained from </a:t>
            </a:r>
            <a:r>
              <a:rPr lang="en-US" altLang="zh-CN" sz="2400" dirty="0" err="1">
                <a:solidFill>
                  <a:schemeClr val="bg1"/>
                </a:solidFill>
              </a:rPr>
              <a:t>Movielens</a:t>
            </a:r>
            <a:r>
              <a:rPr lang="en-US" altLang="zh-CN" sz="2400" dirty="0">
                <a:solidFill>
                  <a:schemeClr val="bg1"/>
                </a:solidFill>
              </a:rPr>
              <a:t>, make some reasonable </a:t>
            </a:r>
            <a:r>
              <a:rPr lang="en-US" altLang="zh-CN" sz="2400" i="1" dirty="0">
                <a:solidFill>
                  <a:schemeClr val="bg1"/>
                </a:solidFill>
              </a:rPr>
              <a:t>conjectures</a:t>
            </a:r>
            <a:r>
              <a:rPr lang="en-US" altLang="zh-CN" sz="2400" dirty="0">
                <a:solidFill>
                  <a:schemeClr val="bg1"/>
                </a:solidFill>
              </a:rPr>
              <a:t>, support or refute those conjectures with </a:t>
            </a:r>
            <a:r>
              <a:rPr lang="en-US" altLang="zh-CN" sz="2400" i="1" dirty="0">
                <a:solidFill>
                  <a:schemeClr val="bg1"/>
                </a:solidFill>
              </a:rPr>
              <a:t>data. </a:t>
            </a:r>
          </a:p>
          <a:p>
            <a:pPr marL="12700">
              <a:lnSpc>
                <a:spcPct val="100000"/>
              </a:lnSpc>
            </a:pPr>
            <a:endParaRPr lang="en-US" altLang="zh-CN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The essential goal is to give customers better recommendations of movies they will like.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2714626"/>
            <a:ext cx="3643306" cy="2428870"/>
          </a:xfrm>
          <a:prstGeom prst="rect">
            <a:avLst/>
          </a:prstGeom>
          <a:blipFill>
            <a:blip r:embed="rId3" cstate="print">
              <a:lum bright="-17000" contrast="-28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182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035" y="267494"/>
            <a:ext cx="6696744" cy="430887"/>
          </a:xfrm>
        </p:spPr>
        <p:txBody>
          <a:bodyPr/>
          <a:lstStyle/>
          <a:p>
            <a:pPr algn="ctr"/>
            <a:r>
              <a:rPr lang="en-US" sz="2800" b="1" dirty="0" smtClean="0"/>
              <a:t>Evaluation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91198"/>
              </p:ext>
            </p:extLst>
          </p:nvPr>
        </p:nvGraphicFramePr>
        <p:xfrm>
          <a:off x="1056018" y="1491630"/>
          <a:ext cx="6984777" cy="194421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13030"/>
                <a:gridCol w="1401467"/>
                <a:gridCol w="1174056"/>
                <a:gridCol w="1471857"/>
                <a:gridCol w="1624367"/>
              </a:tblGrid>
              <a:tr h="59538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 dirty="0">
                          <a:effectLst/>
                        </a:rPr>
                        <a:t>Precision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recall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f1-score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support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61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 dirty="0" err="1">
                          <a:effectLst/>
                        </a:rPr>
                        <a:t>Neg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0.93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0.90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494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61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Pos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0.91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0.93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506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61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cap="all">
                          <a:effectLst/>
                        </a:rPr>
                        <a:t>avg/total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en-US" sz="12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1000</a:t>
                      </a:r>
                      <a:endParaRPr lang="en-US" sz="12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3882" y="967319"/>
            <a:ext cx="16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43558"/>
            <a:ext cx="5340434" cy="373694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59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114"/>
            <a:ext cx="5724144" cy="4143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28600" y="136210"/>
            <a:ext cx="77724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-5" dirty="0"/>
              <a:t>Co</a:t>
            </a:r>
            <a:r>
              <a:rPr sz="5400" spc="-25" dirty="0"/>
              <a:t>n</a:t>
            </a:r>
            <a:r>
              <a:rPr sz="5400" spc="-50" dirty="0"/>
              <a:t>t</a:t>
            </a:r>
            <a:r>
              <a:rPr sz="5400" dirty="0"/>
              <a:t>e</a:t>
            </a:r>
            <a:r>
              <a:rPr sz="5400" spc="-30" dirty="0"/>
              <a:t>n</a:t>
            </a:r>
            <a:r>
              <a:rPr sz="5400" dirty="0"/>
              <a:t>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20521CC5-1875-44AC-8BE0-065BF2BC957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800344" y="1347614"/>
            <a:ext cx="3343656" cy="3323987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 </a:t>
            </a:r>
            <a:r>
              <a:rPr lang="en-US" altLang="zh-CN" dirty="0"/>
              <a:t>details of the data</a:t>
            </a:r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Explore </a:t>
            </a:r>
            <a:r>
              <a:rPr lang="en-US" altLang="zh-CN" dirty="0"/>
              <a:t>the </a:t>
            </a:r>
            <a:r>
              <a:rPr lang="en-US" altLang="zh-CN" dirty="0" err="1"/>
              <a:t>scikit</a:t>
            </a:r>
            <a:r>
              <a:rPr lang="en-US" altLang="zh-CN" dirty="0"/>
              <a:t>-learn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TfidVectorizer</a:t>
            </a:r>
            <a:r>
              <a:rPr lang="en-US" altLang="zh-CN" dirty="0" smtClean="0"/>
              <a:t> </a:t>
            </a:r>
            <a:r>
              <a:rPr lang="en-US" altLang="zh-CN" dirty="0"/>
              <a:t>class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="1" dirty="0"/>
              <a:t> </a:t>
            </a:r>
            <a:r>
              <a:rPr lang="en-US" altLang="zh-CN" dirty="0"/>
              <a:t>Correlations of the data</a:t>
            </a:r>
          </a:p>
          <a:p>
            <a:endParaRPr lang="en-US" altLang="zh-CN" dirty="0"/>
          </a:p>
          <a:p>
            <a:r>
              <a:rPr lang="en-US" altLang="zh-CN" dirty="0"/>
              <a:t>4. 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15392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0A2E5A-7983-489D-85D3-48701174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900" dirty="0"/>
              <a:t>Basic details of the data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83587B-8FF1-4B7E-8C14-B33F95FC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6314" y="1928808"/>
            <a:ext cx="4143404" cy="2071702"/>
          </a:xfrm>
        </p:spPr>
        <p:txBody>
          <a:bodyPr>
            <a:normAutofit/>
          </a:bodyPr>
          <a:lstStyle/>
          <a:p>
            <a:r>
              <a:rPr lang="en-US" altLang="zh-CN" sz="1500" dirty="0"/>
              <a:t>1.</a:t>
            </a:r>
            <a:r>
              <a:rPr lang="en-US" sz="1600" dirty="0"/>
              <a:t> </a:t>
            </a:r>
            <a:r>
              <a:rPr lang="en-US" sz="1600" dirty="0" smtClean="0"/>
              <a:t>Download from </a:t>
            </a:r>
            <a:r>
              <a:rPr lang="en-US" altLang="zh-CN" sz="1600" dirty="0" smtClean="0"/>
              <a:t>http</a:t>
            </a:r>
            <a:r>
              <a:rPr lang="en-US" altLang="zh-CN" sz="1600" dirty="0"/>
              <a:t>: //</a:t>
            </a:r>
            <a:r>
              <a:rPr lang="en-US" altLang="zh-CN" sz="1600" dirty="0" smtClean="0"/>
              <a:t>www. </a:t>
            </a:r>
            <a:r>
              <a:rPr lang="en-US" altLang="zh-CN" sz="1600" dirty="0" err="1" smtClean="0"/>
              <a:t>cs.cornell.edu</a:t>
            </a:r>
            <a:r>
              <a:rPr lang="en-US" altLang="zh-CN" sz="1600" dirty="0" smtClean="0"/>
              <a:t>/people/</a:t>
            </a:r>
            <a:r>
              <a:rPr lang="en-US" altLang="zh-CN" sz="1600" dirty="0" err="1" smtClean="0"/>
              <a:t>pabo</a:t>
            </a:r>
            <a:r>
              <a:rPr lang="en-US" altLang="zh-CN" sz="1600" dirty="0" smtClean="0"/>
              <a:t>/movie-review-data</a:t>
            </a:r>
            <a:r>
              <a:rPr lang="en-US" altLang="zh-CN" sz="1600" dirty="0"/>
              <a:t>/</a:t>
            </a:r>
            <a:r>
              <a:rPr lang="zh-CN" altLang="zh-CN" sz="1600" dirty="0"/>
              <a:t> </a:t>
            </a:r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2.  </a:t>
            </a:r>
            <a:r>
              <a:rPr lang="en-US" sz="1600" dirty="0" smtClean="0"/>
              <a:t>1000 positive and 1000 negative reviews</a:t>
            </a:r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3.</a:t>
            </a:r>
            <a:r>
              <a:rPr lang="en-US" sz="1600" dirty="0"/>
              <a:t>  </a:t>
            </a:r>
            <a:r>
              <a:rPr lang="en-US" sz="1600" dirty="0" smtClean="0"/>
              <a:t>Subdirectories: the true label of dataset</a:t>
            </a:r>
            <a:endParaRPr lang="zh-CN" alt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9662"/>
            <a:ext cx="3883786" cy="19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275606"/>
            <a:ext cx="6096000" cy="2882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51619" y="267494"/>
            <a:ext cx="6840760" cy="430887"/>
          </a:xfrm>
        </p:spPr>
        <p:txBody>
          <a:bodyPr/>
          <a:lstStyle/>
          <a:p>
            <a:pPr algn="ctr"/>
            <a:r>
              <a:rPr lang="en-US" sz="2800" dirty="0" smtClean="0"/>
              <a:t>The process of sentiment </a:t>
            </a:r>
            <a:r>
              <a:rPr lang="en-US" sz="2800" dirty="0" err="1" smtClean="0"/>
              <a:t>classfication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13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798" y="987574"/>
            <a:ext cx="8096402" cy="3693319"/>
          </a:xfrm>
        </p:spPr>
        <p:txBody>
          <a:bodyPr/>
          <a:lstStyle/>
          <a:p>
            <a:r>
              <a:rPr kumimoji="1" lang="en-US" altLang="zh-CN" dirty="0" smtClean="0"/>
              <a:t>Training: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dirty="0" smtClean="0"/>
              <a:t>Divide dataset into training and tuning dataset.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dirty="0" smtClean="0"/>
              <a:t>Feature extractor(</a:t>
            </a:r>
            <a:r>
              <a:rPr kumimoji="1" lang="en-US" altLang="zh-CN" dirty="0" err="1" smtClean="0"/>
              <a:t>eg</a:t>
            </a:r>
            <a:r>
              <a:rPr kumimoji="1" lang="en-US" altLang="zh-CN" dirty="0" smtClean="0"/>
              <a:t>. LDA, </a:t>
            </a:r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f-idf</a:t>
            </a:r>
            <a:r>
              <a:rPr kumimoji="1" lang="is-IS" altLang="zh-CN" dirty="0" smtClean="0"/>
              <a:t>…) convert input to a feature set.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dirty="0" smtClean="0"/>
              <a:t>Generate model(</a:t>
            </a:r>
            <a:r>
              <a:rPr kumimoji="1" lang="en-US" altLang="zh-CN" dirty="0" err="1" smtClean="0"/>
              <a:t>eg</a:t>
            </a:r>
            <a:r>
              <a:rPr kumimoji="1" lang="en-US" altLang="zh-CN" dirty="0" smtClean="0"/>
              <a:t>. Naïve Bayes, SVM, KNN, LSTM</a:t>
            </a:r>
            <a:r>
              <a:rPr kumimoji="1" lang="is-IS" altLang="zh-CN" dirty="0" smtClean="0"/>
              <a:t>…)</a:t>
            </a:r>
            <a:r>
              <a:rPr kumimoji="1" lang="en-US" altLang="zh-CN" dirty="0" smtClean="0"/>
              <a:t> and then tune parameters by grid search and c-v.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Prediction: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dirty="0" smtClean="0"/>
              <a:t>Use the same feature extractor and machine learning algorithm on test dataset(no label).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1619" y="267494"/>
            <a:ext cx="6840760" cy="430887"/>
          </a:xfrm>
        </p:spPr>
        <p:txBody>
          <a:bodyPr/>
          <a:lstStyle/>
          <a:p>
            <a:pPr algn="ctr"/>
            <a:r>
              <a:rPr lang="en-US" altLang="zh-CN" sz="2800" dirty="0"/>
              <a:t>The process of sentiment </a:t>
            </a:r>
            <a:r>
              <a:rPr lang="en-US" altLang="zh-CN" sz="2800" dirty="0" smtClean="0"/>
              <a:t>classification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524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51619" y="267494"/>
            <a:ext cx="6840760" cy="430887"/>
          </a:xfrm>
        </p:spPr>
        <p:txBody>
          <a:bodyPr/>
          <a:lstStyle/>
          <a:p>
            <a:pPr algn="ctr"/>
            <a:r>
              <a:rPr lang="en-US" altLang="zh-CN" sz="2800" dirty="0" smtClean="0"/>
              <a:t>The result of Problem 1</a:t>
            </a:r>
            <a:endParaRPr 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564323" y="841725"/>
          <a:ext cx="6317380" cy="1270689"/>
        </p:xfrm>
        <a:graphic>
          <a:graphicData uri="http://schemas.openxmlformats.org/drawingml/2006/table">
            <a:tbl>
              <a:tblPr firstRow="1" firstCol="1" bandRow="1"/>
              <a:tblGrid>
                <a:gridCol w="1578963"/>
                <a:gridCol w="1578963"/>
                <a:gridCol w="1579727"/>
                <a:gridCol w="1579727"/>
              </a:tblGrid>
              <a:tr h="445446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 dirty="0" err="1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LinearSVC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MultinomialNB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BernoulliNB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2723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Precision-avg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0.87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0.84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0.83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222723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Recall-avg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0.87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0.84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0.83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3324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F1-score-avg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0.87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0.84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0.83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51619" y="2360921"/>
            <a:ext cx="7142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Table 1. Comparison between different methods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in </a:t>
            </a:r>
            <a:r>
              <a:rPr lang="en-US" altLang="zh-CN" dirty="0">
                <a:solidFill>
                  <a:schemeClr val="bg1"/>
                </a:solidFill>
              </a:rPr>
              <a:t>terms of combination of unigrams and bigrams</a:t>
            </a:r>
            <a:endParaRPr lang="zh-CN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939924" y="3138309"/>
          <a:ext cx="5264150" cy="737997"/>
        </p:xfrm>
        <a:graphic>
          <a:graphicData uri="http://schemas.openxmlformats.org/drawingml/2006/table">
            <a:tbl>
              <a:tblPr firstRow="1" firstCol="1" bandRow="1"/>
              <a:tblGrid>
                <a:gridCol w="1315720"/>
                <a:gridCol w="1316356"/>
                <a:gridCol w="1315719"/>
                <a:gridCol w="1316355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LinearSVC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(1,1)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(2,2)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(1,2)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mean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0.83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0.83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0.85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cap="all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std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0.01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0.01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charset="0"/>
                          <a:ea typeface="宋体" charset="0"/>
                          <a:cs typeface="Times New Roman" charset="0"/>
                        </a:rPr>
                        <a:t>0.01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2989" y="3936623"/>
            <a:ext cx="5518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Calibri" charset="0"/>
                <a:cs typeface="Times New Roman" charset="0"/>
              </a:rPr>
              <a:t>Table 2. Comparison between unigrams, bigrams and combination of them by using </a:t>
            </a:r>
            <a:r>
              <a:rPr lang="en-US" altLang="zh-CN" kern="100" dirty="0" err="1">
                <a:solidFill>
                  <a:schemeClr val="bg1"/>
                </a:solidFill>
                <a:latin typeface="Calibri" charset="0"/>
                <a:cs typeface="Times New Roman" charset="0"/>
              </a:rPr>
              <a:t>LinearSVC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4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A2E5A-7983-489D-85D3-48701174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Explore the </a:t>
            </a:r>
            <a:r>
              <a:rPr lang="en-US" sz="3600" b="1" dirty="0" err="1"/>
              <a:t>scikit</a:t>
            </a:r>
            <a:r>
              <a:rPr lang="en-US" sz="3600" b="1" dirty="0"/>
              <a:t>-learn </a:t>
            </a:r>
            <a:r>
              <a:rPr lang="en-US" sz="3600" b="1" dirty="0" err="1"/>
              <a:t>TfidVectorizer</a:t>
            </a:r>
            <a:r>
              <a:rPr lang="en-US" sz="3600" b="1" dirty="0"/>
              <a:t> class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83587B-8FF1-4B7E-8C14-B33F95FC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6314" y="1928808"/>
            <a:ext cx="4143404" cy="2071702"/>
          </a:xfrm>
        </p:spPr>
        <p:txBody>
          <a:bodyPr>
            <a:normAutofit/>
          </a:bodyPr>
          <a:lstStyle/>
          <a:p>
            <a:r>
              <a:rPr lang="en-US" altLang="zh-CN" sz="1500" dirty="0"/>
              <a:t>1.</a:t>
            </a:r>
            <a:r>
              <a:rPr lang="en-US" sz="1600" dirty="0"/>
              <a:t> Define the term frequency–inverse document frequency (TF-IDF)</a:t>
            </a:r>
            <a:endParaRPr lang="en-US" altLang="zh-CN" sz="1500" dirty="0"/>
          </a:p>
          <a:p>
            <a:endParaRPr lang="en-US" altLang="zh-CN" sz="1500" dirty="0" smtClean="0"/>
          </a:p>
          <a:p>
            <a:endParaRPr lang="en-US" altLang="zh-CN" sz="1500" dirty="0" smtClean="0"/>
          </a:p>
          <a:p>
            <a:r>
              <a:rPr lang="en-US" altLang="zh-CN" sz="1500" dirty="0" smtClean="0"/>
              <a:t>2</a:t>
            </a:r>
            <a:r>
              <a:rPr lang="en-US" altLang="zh-CN" sz="1500" dirty="0"/>
              <a:t>. Run the </a:t>
            </a:r>
            <a:r>
              <a:rPr lang="en-US" altLang="zh-CN" sz="1500" dirty="0" err="1"/>
              <a:t>TfidVectorizer</a:t>
            </a:r>
            <a:r>
              <a:rPr lang="en-US" altLang="zh-CN" sz="1500" dirty="0"/>
              <a:t> class on the training data</a:t>
            </a:r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3.</a:t>
            </a:r>
            <a:r>
              <a:rPr lang="en-US" sz="1600" dirty="0"/>
              <a:t> Explore the </a:t>
            </a:r>
            <a:r>
              <a:rPr lang="en-US" sz="1600" dirty="0" smtClean="0"/>
              <a:t>parameters </a:t>
            </a:r>
            <a:r>
              <a:rPr lang="en-US" sz="1600" dirty="0"/>
              <a:t>of </a:t>
            </a:r>
            <a:r>
              <a:rPr lang="en-US" sz="1600" dirty="0" err="1"/>
              <a:t>TfidVectorizer</a:t>
            </a:r>
            <a:endParaRPr lang="zh-CN" alt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9662"/>
            <a:ext cx="3883786" cy="19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C17D5-1457-4700-8636-DFF8D1E8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86" y="214296"/>
            <a:ext cx="7848600" cy="430887"/>
          </a:xfrm>
        </p:spPr>
        <p:txBody>
          <a:bodyPr/>
          <a:lstStyle/>
          <a:p>
            <a:pPr algn="ctr"/>
            <a:r>
              <a:rPr lang="en-US" sz="2800" dirty="0"/>
              <a:t>Explore the parameters of </a:t>
            </a:r>
            <a:r>
              <a:rPr lang="en-US" sz="2800" dirty="0" err="1"/>
              <a:t>TfidVectorizer</a:t>
            </a:r>
            <a:endParaRPr lang="zh-CN" alt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7574"/>
            <a:ext cx="40513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83718"/>
            <a:ext cx="4104456" cy="194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987574"/>
            <a:ext cx="3911600" cy="419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24" y="2309118"/>
            <a:ext cx="369446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688</Words>
  <Application>Microsoft Macintosh PowerPoint</Application>
  <PresentationFormat>On-screen Show (16:9)</PresentationFormat>
  <Paragraphs>262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Cambria Math</vt:lpstr>
      <vt:lpstr>宋体</vt:lpstr>
      <vt:lpstr>等线</vt:lpstr>
      <vt:lpstr>Arial</vt:lpstr>
      <vt:lpstr>Times New Roman</vt:lpstr>
      <vt:lpstr>Office Theme</vt:lpstr>
      <vt:lpstr>PowerPoint Presentation</vt:lpstr>
      <vt:lpstr>Motivation</vt:lpstr>
      <vt:lpstr>Content</vt:lpstr>
      <vt:lpstr>Basic details of the data </vt:lpstr>
      <vt:lpstr>The process of sentiment classfication</vt:lpstr>
      <vt:lpstr>The process of sentiment classification</vt:lpstr>
      <vt:lpstr>The result of Problem 1</vt:lpstr>
      <vt:lpstr>Explore the scikit-learn TfidVectorizer class  </vt:lpstr>
      <vt:lpstr>Explore the parameters of TfidVectorizer</vt:lpstr>
      <vt:lpstr>Correlations of the data </vt:lpstr>
      <vt:lpstr>Scatter plot</vt:lpstr>
      <vt:lpstr>Conjecture for better prediction</vt:lpstr>
      <vt:lpstr>The 2 Dimension Plot </vt:lpstr>
      <vt:lpstr>PowerPoint Presentation</vt:lpstr>
      <vt:lpstr>Weighted Score: Extract Words</vt:lpstr>
      <vt:lpstr>Weighted Score: Extract Words</vt:lpstr>
      <vt:lpstr>Weighted Score: Extract Words</vt:lpstr>
      <vt:lpstr>PowerPoint Presentation</vt:lpstr>
      <vt:lpstr>SVM</vt:lpstr>
      <vt:lpstr>Evaluation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Li, Weiqing</cp:lastModifiedBy>
  <cp:revision>49</cp:revision>
  <dcterms:created xsi:type="dcterms:W3CDTF">2017-10-25T17:20:54Z</dcterms:created>
  <dcterms:modified xsi:type="dcterms:W3CDTF">2017-11-16T22:30:22Z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2013-12-17T00:00:00Z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2017-10-25T00:00:00Z</vt:filetime>
  </property>
</Properties>
</file>